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6" r:id="rId1"/>
  </p:sldMasterIdLst>
  <p:notesMasterIdLst>
    <p:notesMasterId r:id="rId25"/>
  </p:notesMasterIdLst>
  <p:sldIdLst>
    <p:sldId id="257" r:id="rId2"/>
    <p:sldId id="258" r:id="rId3"/>
    <p:sldId id="262" r:id="rId4"/>
    <p:sldId id="263" r:id="rId5"/>
    <p:sldId id="264" r:id="rId6"/>
    <p:sldId id="265" r:id="rId7"/>
    <p:sldId id="266" r:id="rId8"/>
    <p:sldId id="267" r:id="rId9"/>
    <p:sldId id="268" r:id="rId10"/>
    <p:sldId id="269" r:id="rId11"/>
    <p:sldId id="270" r:id="rId12"/>
    <p:sldId id="277" r:id="rId13"/>
    <p:sldId id="278" r:id="rId14"/>
    <p:sldId id="279" r:id="rId15"/>
    <p:sldId id="280" r:id="rId16"/>
    <p:sldId id="283" r:id="rId17"/>
    <p:sldId id="286" r:id="rId18"/>
    <p:sldId id="271" r:id="rId19"/>
    <p:sldId id="272" r:id="rId20"/>
    <p:sldId id="273" r:id="rId21"/>
    <p:sldId id="274" r:id="rId22"/>
    <p:sldId id="275" r:id="rId23"/>
    <p:sldId id="287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A8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591" autoAdjust="0"/>
    <p:restoredTop sz="94660"/>
  </p:normalViewPr>
  <p:slideViewPr>
    <p:cSldViewPr snapToGrid="0">
      <p:cViewPr varScale="1">
        <p:scale>
          <a:sx n="86" d="100"/>
          <a:sy n="86" d="100"/>
        </p:scale>
        <p:origin x="67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64A0D7-56A6-4110-B97E-52BCCF8DCD9F}" type="datetimeFigureOut">
              <a:rPr lang="en-GB" smtClean="0"/>
              <a:t>03/04/2022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AF36EB-7701-4ABE-A122-039AD9E5DCC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94505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4/3/2022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331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4/3/2022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269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4/3/2022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827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4/3/2022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670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4/3/2022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162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4/3/2022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663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4/3/2022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194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4/3/2022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8605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4/3/2022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422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4/3/2022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282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4/3/2022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267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4/3/2022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4982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47" r:id="rId3"/>
    <p:sldLayoutId id="2147483743" r:id="rId4"/>
    <p:sldLayoutId id="2147483738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A9286AD2-18A9-4868-A4E3-7A2097A20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1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FD68DA-43BA-4508-8DE2-BA9BB7B2FA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9754" y="639097"/>
            <a:ext cx="6253317" cy="3686015"/>
          </a:xfrm>
        </p:spPr>
        <p:txBody>
          <a:bodyPr>
            <a:normAutofit/>
          </a:bodyPr>
          <a:lstStyle/>
          <a:p>
            <a:r>
              <a:rPr lang="en-US" sz="4800" dirty="0"/>
              <a:t>      (mammogram)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E9CFF2-3777-4FF4-A759-8491175B0B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89754" y="4726005"/>
            <a:ext cx="6615202" cy="378655"/>
          </a:xfrm>
        </p:spPr>
        <p:txBody>
          <a:bodyPr>
            <a:normAutofit fontScale="92500" lnSpcReduction="20000"/>
          </a:bodyPr>
          <a:lstStyle/>
          <a:p>
            <a:r>
              <a:rPr lang="en-US" sz="2000" b="1" dirty="0">
                <a:solidFill>
                  <a:srgbClr val="002060"/>
                </a:solidFill>
              </a:rPr>
              <a:t>Supervised by </a:t>
            </a:r>
            <a:r>
              <a:rPr lang="en-US" sz="2000" b="1" dirty="0" err="1">
                <a:solidFill>
                  <a:srgbClr val="002060"/>
                </a:solidFill>
              </a:rPr>
              <a:t>prof.dR.ahmed</a:t>
            </a:r>
            <a:r>
              <a:rPr lang="en-US" sz="2000" b="1" dirty="0">
                <a:solidFill>
                  <a:srgbClr val="002060"/>
                </a:solidFill>
              </a:rPr>
              <a:t> said </a:t>
            </a:r>
            <a:r>
              <a:rPr lang="en-US" sz="2000" b="1" dirty="0" err="1">
                <a:solidFill>
                  <a:srgbClr val="002060"/>
                </a:solidFill>
              </a:rPr>
              <a:t>eltrass</a:t>
            </a:r>
            <a:endParaRPr lang="en-US" sz="2000" b="1" dirty="0">
              <a:solidFill>
                <a:srgbClr val="002060"/>
              </a:solidFill>
            </a:endParaRPr>
          </a:p>
        </p:txBody>
      </p:sp>
      <p:pic>
        <p:nvPicPr>
          <p:cNvPr id="5" name="Picture 4" descr="A picture containing building, sitting, bench, side&#10;&#10;Description automatically generated">
            <a:extLst>
              <a:ext uri="{FF2B5EF4-FFF2-40B4-BE49-F238E27FC236}">
                <a16:creationId xmlns:a16="http://schemas.microsoft.com/office/drawing/2014/main" id="{282CF6DD-7FE8-4063-9551-1B7BBCE92A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"/>
            <a:ext cx="4635315" cy="6857999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7A7CD63-7EC3-44F3-95D0-595C4019F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27754" y="4498925"/>
            <a:ext cx="5636107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37378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B9CC5-BBA4-4F6A-ADE8-5BF57CDBDA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784" y="286604"/>
            <a:ext cx="3524434" cy="814228"/>
          </a:xfrm>
        </p:spPr>
        <p:txBody>
          <a:bodyPr>
            <a:normAutofit/>
          </a:bodyPr>
          <a:lstStyle/>
          <a:p>
            <a:r>
              <a:rPr lang="en-GB" sz="3200" b="1" dirty="0">
                <a:solidFill>
                  <a:schemeClr val="accent3"/>
                </a:solidFill>
              </a:rPr>
              <a:t>2000 images</a:t>
            </a:r>
            <a:endParaRPr lang="en-GB" sz="3200" dirty="0">
              <a:solidFill>
                <a:schemeClr val="accent3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B93E8E-D4FC-48CC-8B1E-611028B196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1216241"/>
            <a:ext cx="11239130" cy="4998128"/>
          </a:xfrm>
        </p:spPr>
        <p:txBody>
          <a:bodyPr/>
          <a:lstStyle/>
          <a:p>
            <a:r>
              <a:rPr lang="en-GB" sz="2000" dirty="0">
                <a:solidFill>
                  <a:schemeClr val="tx1"/>
                </a:solidFill>
              </a:rPr>
              <a:t>Validation accuracy</a:t>
            </a:r>
            <a:r>
              <a:rPr lang="en-GB" sz="2000" dirty="0">
                <a:solidFill>
                  <a:srgbClr val="002060"/>
                </a:solidFill>
              </a:rPr>
              <a:t>: 0.9675 ,</a:t>
            </a:r>
            <a:r>
              <a:rPr lang="en-GB" sz="2000" dirty="0">
                <a:solidFill>
                  <a:schemeClr val="tx1"/>
                </a:solidFill>
              </a:rPr>
              <a:t> Test accuracy:</a:t>
            </a:r>
            <a:r>
              <a:rPr lang="en-GB" sz="2000" dirty="0">
                <a:solidFill>
                  <a:srgbClr val="002060"/>
                </a:solidFill>
              </a:rPr>
              <a:t>0.672</a:t>
            </a:r>
          </a:p>
          <a:p>
            <a:endParaRPr lang="en-GB" dirty="0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5B2002FC-36ED-478B-A52C-D4FCC17A8A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7737" y="2426193"/>
            <a:ext cx="3747024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A137E3D3-3537-4C9B-B14F-3252637EF9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7642" y="1738728"/>
            <a:ext cx="4600575" cy="4591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36194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12D19-0BDA-482B-BF63-E1ADEFC0B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250" y="286603"/>
            <a:ext cx="10707950" cy="702305"/>
          </a:xfrm>
        </p:spPr>
        <p:txBody>
          <a:bodyPr>
            <a:normAutofit fontScale="90000"/>
          </a:bodyPr>
          <a:lstStyle/>
          <a:p>
            <a:r>
              <a:rPr lang="en-GB" dirty="0">
                <a:solidFill>
                  <a:schemeClr val="accent3"/>
                </a:solidFill>
              </a:rPr>
              <a:t>problem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2276B458-B649-4566-8203-736E701F7B6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968" y="1162975"/>
            <a:ext cx="9765437" cy="4848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61175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F73BA9-2F54-4293-BEC7-7C8D9BC94B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330" y="286603"/>
            <a:ext cx="10889350" cy="618919"/>
          </a:xfrm>
        </p:spPr>
        <p:txBody>
          <a:bodyPr>
            <a:noAutofit/>
          </a:bodyPr>
          <a:lstStyle/>
          <a:p>
            <a:r>
              <a:rPr lang="en-GB" sz="3200" b="1" dirty="0" err="1">
                <a:solidFill>
                  <a:schemeClr val="accent3"/>
                </a:solidFill>
              </a:rPr>
              <a:t>Preprocessing</a:t>
            </a:r>
            <a:r>
              <a:rPr lang="en-GB" sz="3200" b="1" dirty="0">
                <a:solidFill>
                  <a:schemeClr val="accent3"/>
                </a:solidFill>
              </a:rPr>
              <a:t>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7C9A0E-3AAA-4A61-9CCF-B149D58869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165" y="1029811"/>
            <a:ext cx="11833933" cy="4839282"/>
          </a:xfrm>
        </p:spPr>
        <p:txBody>
          <a:bodyPr/>
          <a:lstStyle/>
          <a:p>
            <a:r>
              <a:rPr lang="en-GB" dirty="0"/>
              <a:t>First: with black patches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50BC84-774F-43AB-95DB-24D874F4CB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844" y="1728926"/>
            <a:ext cx="2997692" cy="34410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14DC3C5-D181-4250-BDE2-7497A0DE81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1459" y="1728926"/>
            <a:ext cx="2658017" cy="34822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2009996-9E9E-4B67-B350-70DAC10708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3751" y="1687712"/>
            <a:ext cx="2507096" cy="3482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6505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9FB88D-6136-4DD7-A875-27CD1E44C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984" y="780531"/>
            <a:ext cx="7332956" cy="551489"/>
          </a:xfrm>
        </p:spPr>
        <p:txBody>
          <a:bodyPr>
            <a:noAutofit/>
          </a:bodyPr>
          <a:lstStyle/>
          <a:p>
            <a:r>
              <a:rPr lang="en-GB" sz="3200" b="1" dirty="0">
                <a:solidFill>
                  <a:schemeClr val="accent3"/>
                </a:solidFill>
              </a:rPr>
              <a:t>With black batches ( 1000 images)</a:t>
            </a:r>
            <a:br>
              <a:rPr lang="en-GB" sz="3200" b="1" dirty="0"/>
            </a:br>
            <a:r>
              <a:rPr lang="en-GB" sz="3200" b="1" dirty="0">
                <a:solidFill>
                  <a:srgbClr val="002060"/>
                </a:solidFill>
              </a:rPr>
              <a:t>Densenet201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4793225-5D96-4F39-824A-1DF8A8CA1DE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0270" y="1332020"/>
            <a:ext cx="4697613" cy="468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5D25ABB-295E-4757-9630-F10E0B8620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984" y="2404608"/>
            <a:ext cx="3000653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6ED48A6-B9AA-4D76-A9FF-324EE554B963}"/>
              </a:ext>
            </a:extLst>
          </p:cNvPr>
          <p:cNvSpPr txBox="1"/>
          <p:nvPr/>
        </p:nvSpPr>
        <p:spPr>
          <a:xfrm>
            <a:off x="363984" y="1470399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dirty="0">
                <a:solidFill>
                  <a:schemeClr val="tx1"/>
                </a:solidFill>
              </a:rPr>
              <a:t>Validation accuracy</a:t>
            </a:r>
            <a:r>
              <a:rPr lang="en-GB" sz="1800" dirty="0">
                <a:solidFill>
                  <a:srgbClr val="002060"/>
                </a:solidFill>
              </a:rPr>
              <a:t>: 0.8564 ,</a:t>
            </a:r>
            <a:r>
              <a:rPr lang="en-GB" sz="1800" dirty="0">
                <a:solidFill>
                  <a:schemeClr val="tx1"/>
                </a:solidFill>
              </a:rPr>
              <a:t> Test accuracy:</a:t>
            </a:r>
            <a:r>
              <a:rPr lang="en-GB" sz="1800" dirty="0">
                <a:solidFill>
                  <a:srgbClr val="002060"/>
                </a:solidFill>
              </a:rPr>
              <a:t>0.865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134C7C1F-A4F0-43A2-B9B0-8F66B0CE75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3620" y="2259571"/>
            <a:ext cx="367665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7">
            <a:extLst>
              <a:ext uri="{FF2B5EF4-FFF2-40B4-BE49-F238E27FC236}">
                <a16:creationId xmlns:a16="http://schemas.microsoft.com/office/drawing/2014/main" id="{CA662194-A334-4FB4-AF0C-3B06AD204F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3064" y="5925173"/>
            <a:ext cx="38600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Time per image: 0.519453125 </a:t>
            </a:r>
            <a:endParaRPr kumimoji="0" lang="en-US" altLang="en-US" sz="4000" b="1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78114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0E162-AF2B-42B8-9B0A-CC157F87DF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287" y="286603"/>
            <a:ext cx="4776187" cy="702305"/>
          </a:xfrm>
        </p:spPr>
        <p:txBody>
          <a:bodyPr>
            <a:normAutofit/>
          </a:bodyPr>
          <a:lstStyle/>
          <a:p>
            <a:r>
              <a:rPr lang="en-GB" sz="3200" b="1" dirty="0" err="1">
                <a:solidFill>
                  <a:schemeClr val="accent3"/>
                </a:solidFill>
              </a:rPr>
              <a:t>Preprocessing</a:t>
            </a:r>
            <a:r>
              <a:rPr lang="en-GB" sz="3200" b="1" dirty="0">
                <a:solidFill>
                  <a:schemeClr val="accent3"/>
                </a:solidFill>
              </a:rPr>
              <a:t>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B73B74-DE68-412D-8B8D-3468D076A7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027066"/>
            <a:ext cx="12192000" cy="5289397"/>
          </a:xfrm>
        </p:spPr>
        <p:txBody>
          <a:bodyPr>
            <a:normAutofit/>
          </a:bodyPr>
          <a:lstStyle/>
          <a:p>
            <a:r>
              <a:rPr lang="en-GB" sz="2000" b="1" dirty="0"/>
              <a:t>Remove labels using code 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883DECC-2AF1-45A0-BBAF-F2F13A97BE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6456" y="1855432"/>
            <a:ext cx="7480300" cy="4374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35695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14FD6-7587-49BE-9D7D-71A5C87BED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984" y="286604"/>
            <a:ext cx="4216894" cy="592285"/>
          </a:xfrm>
        </p:spPr>
        <p:txBody>
          <a:bodyPr>
            <a:normAutofit fontScale="90000"/>
          </a:bodyPr>
          <a:lstStyle/>
          <a:p>
            <a:r>
              <a:rPr lang="en-GB" sz="4800" b="1" dirty="0">
                <a:solidFill>
                  <a:schemeClr val="accent3"/>
                </a:solidFill>
              </a:rPr>
              <a:t>Densenet201</a:t>
            </a:r>
            <a:endParaRPr lang="en-GB" dirty="0">
              <a:solidFill>
                <a:schemeClr val="accent3"/>
              </a:solidFill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AFDA92AC-FBAE-4A24-8AC1-DE822772D16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4482" y="1669001"/>
            <a:ext cx="5187518" cy="4801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FB88E532-6E2D-4CEB-82B3-A8E1E07967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2530506"/>
            <a:ext cx="3254499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5DBA79F4-3976-41BD-9AD6-F01F35C8E8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9194" y="2397988"/>
            <a:ext cx="367665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7">
            <a:extLst>
              <a:ext uri="{FF2B5EF4-FFF2-40B4-BE49-F238E27FC236}">
                <a16:creationId xmlns:a16="http://schemas.microsoft.com/office/drawing/2014/main" id="{D76A8326-ACEE-467A-A8EC-F75ADE28D7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309" y="5567610"/>
            <a:ext cx="4308872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Time per image: 0.459609375 </a:t>
            </a:r>
            <a:endParaRPr kumimoji="0" lang="en-US" alt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21333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B9DD5-5372-4B0C-8C85-AB8482FB58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554" y="286603"/>
            <a:ext cx="8345010" cy="702305"/>
          </a:xfrm>
        </p:spPr>
        <p:txBody>
          <a:bodyPr>
            <a:normAutofit/>
          </a:bodyPr>
          <a:lstStyle/>
          <a:p>
            <a:r>
              <a:rPr lang="en-GB" sz="2800" b="1" dirty="0" err="1">
                <a:solidFill>
                  <a:schemeClr val="accent3"/>
                </a:solidFill>
              </a:rPr>
              <a:t>Preprocessing</a:t>
            </a:r>
            <a:r>
              <a:rPr lang="en-GB" sz="2800" b="1" dirty="0">
                <a:solidFill>
                  <a:schemeClr val="accent3"/>
                </a:solidFill>
              </a:rPr>
              <a:t> remove labels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2EAA5B-3370-4D1D-AAE1-FAFC532007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55299"/>
            <a:ext cx="11851689" cy="5340871"/>
          </a:xfrm>
        </p:spPr>
        <p:txBody>
          <a:bodyPr>
            <a:normAutofit/>
          </a:bodyPr>
          <a:lstStyle/>
          <a:p>
            <a:r>
              <a:rPr lang="en-GB" sz="4000" b="1" dirty="0">
                <a:solidFill>
                  <a:srgbClr val="002060"/>
                </a:solidFill>
              </a:rPr>
              <a:t>(</a:t>
            </a:r>
            <a:r>
              <a:rPr lang="en-GB" sz="3600" b="1" dirty="0">
                <a:solidFill>
                  <a:srgbClr val="002060"/>
                </a:solidFill>
              </a:rPr>
              <a:t>Densenet201)</a:t>
            </a:r>
          </a:p>
          <a:p>
            <a:r>
              <a:rPr lang="en-GB" sz="2000" dirty="0">
                <a:solidFill>
                  <a:schemeClr val="tx1"/>
                </a:solidFill>
              </a:rPr>
              <a:t>Validation accuracy</a:t>
            </a:r>
            <a:r>
              <a:rPr lang="en-GB" sz="2000" dirty="0">
                <a:solidFill>
                  <a:srgbClr val="002060"/>
                </a:solidFill>
              </a:rPr>
              <a:t>: 0.925 ,</a:t>
            </a:r>
            <a:r>
              <a:rPr lang="en-GB" sz="2000" dirty="0">
                <a:solidFill>
                  <a:schemeClr val="tx1"/>
                </a:solidFill>
              </a:rPr>
              <a:t> Test accuracy:</a:t>
            </a:r>
            <a:r>
              <a:rPr lang="en-GB" sz="2000" dirty="0">
                <a:solidFill>
                  <a:srgbClr val="002060"/>
                </a:solidFill>
              </a:rPr>
              <a:t>0.87</a:t>
            </a:r>
          </a:p>
          <a:p>
            <a:endParaRPr lang="en-GB" sz="3600" b="1" dirty="0">
              <a:solidFill>
                <a:srgbClr val="002060"/>
              </a:solidFill>
            </a:endParaRPr>
          </a:p>
          <a:p>
            <a:endParaRPr lang="en-GB" sz="2400" b="1" dirty="0">
              <a:solidFill>
                <a:srgbClr val="002060"/>
              </a:solidFill>
            </a:endParaRPr>
          </a:p>
          <a:p>
            <a:endParaRPr lang="en-GB" sz="2400" b="1" dirty="0">
              <a:solidFill>
                <a:srgbClr val="002060"/>
              </a:solidFill>
            </a:endParaRPr>
          </a:p>
          <a:p>
            <a:endParaRPr lang="en-GB" sz="2400" b="1" dirty="0">
              <a:solidFill>
                <a:srgbClr val="002060"/>
              </a:solidFill>
            </a:endParaRPr>
          </a:p>
          <a:p>
            <a:endParaRPr lang="en-GB" sz="2400" b="1" dirty="0">
              <a:solidFill>
                <a:srgbClr val="002060"/>
              </a:solidFill>
            </a:endParaRPr>
          </a:p>
          <a:p>
            <a:r>
              <a:rPr lang="en-GB" sz="2000" dirty="0">
                <a:solidFill>
                  <a:schemeClr val="tx1"/>
                </a:solidFill>
              </a:rPr>
              <a:t>After using k fold cross validation average of test accuracy: </a:t>
            </a:r>
            <a:r>
              <a:rPr lang="en-GB" sz="2000" dirty="0">
                <a:solidFill>
                  <a:srgbClr val="002060"/>
                </a:solidFill>
              </a:rPr>
              <a:t>0.74</a:t>
            </a:r>
            <a:endParaRPr lang="en-GB" sz="2400" b="1" dirty="0">
              <a:solidFill>
                <a:srgbClr val="002060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31966B4-E01C-41F1-87BA-B4FBE53151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6133" y="1746034"/>
            <a:ext cx="4648200" cy="4591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73DA452-EA2D-424A-9318-1EBA9CE075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583771"/>
            <a:ext cx="300990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D39D472-57B4-4333-B4CF-77BA3EF724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6839" y="2550003"/>
            <a:ext cx="367665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7">
            <a:extLst>
              <a:ext uri="{FF2B5EF4-FFF2-40B4-BE49-F238E27FC236}">
                <a16:creationId xmlns:a16="http://schemas.microsoft.com/office/drawing/2014/main" id="{F50BEE4D-565F-4074-9D3B-37B4B3326C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65164" y="1155299"/>
            <a:ext cx="6871317" cy="30777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Time per image: 0.51453125 </a:t>
            </a:r>
            <a:endParaRPr kumimoji="0" lang="en-US" altLang="en-US" sz="4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3497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78DC1-2924-4A48-9EA5-EE440FB654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22113"/>
            <a:ext cx="10836084" cy="627797"/>
          </a:xfrm>
        </p:spPr>
        <p:txBody>
          <a:bodyPr>
            <a:noAutofit/>
          </a:bodyPr>
          <a:lstStyle/>
          <a:p>
            <a:r>
              <a:rPr lang="en-GB" sz="3600" b="1" dirty="0">
                <a:solidFill>
                  <a:schemeClr val="accent3"/>
                </a:solidFill>
              </a:rPr>
              <a:t>Vgg16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EA7988-F64B-446B-AC57-9B21022C57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70532"/>
            <a:ext cx="12192000" cy="5193437"/>
          </a:xfrm>
        </p:spPr>
        <p:txBody>
          <a:bodyPr/>
          <a:lstStyle/>
          <a:p>
            <a:r>
              <a:rPr lang="en-GB" sz="1800" dirty="0">
                <a:solidFill>
                  <a:schemeClr val="tx1"/>
                </a:solidFill>
              </a:rPr>
              <a:t>Validation accuracy</a:t>
            </a:r>
            <a:r>
              <a:rPr lang="en-GB" sz="1800" dirty="0">
                <a:solidFill>
                  <a:srgbClr val="002060"/>
                </a:solidFill>
              </a:rPr>
              <a:t>: 0.875 ,</a:t>
            </a:r>
            <a:r>
              <a:rPr lang="en-GB" sz="1800" dirty="0">
                <a:solidFill>
                  <a:schemeClr val="tx1"/>
                </a:solidFill>
              </a:rPr>
              <a:t> Test accuracy:</a:t>
            </a:r>
            <a:r>
              <a:rPr lang="en-GB" sz="1800" dirty="0">
                <a:solidFill>
                  <a:srgbClr val="002060"/>
                </a:solidFill>
              </a:rPr>
              <a:t>0.860</a:t>
            </a:r>
          </a:p>
          <a:p>
            <a:endParaRPr lang="en-GB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B7E52B71-C315-4105-BBD9-7D8DE348D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37320" y="1209264"/>
            <a:ext cx="3722173" cy="8617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Time per image: 0.90640625 </a:t>
            </a:r>
            <a:endParaRPr kumimoji="0" lang="en-US" altLang="en-US" sz="1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303F9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051" name="Picture 3">
            <a:extLst>
              <a:ext uri="{FF2B5EF4-FFF2-40B4-BE49-F238E27FC236}">
                <a16:creationId xmlns:a16="http://schemas.microsoft.com/office/drawing/2014/main" id="{3507C04A-C61A-4B68-B42B-44A20DEBDD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7802" y="1821979"/>
            <a:ext cx="4600575" cy="4591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>
            <a:extLst>
              <a:ext uri="{FF2B5EF4-FFF2-40B4-BE49-F238E27FC236}">
                <a16:creationId xmlns:a16="http://schemas.microsoft.com/office/drawing/2014/main" id="{F3532018-0455-40F5-B65A-121FB8D9A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50607"/>
            <a:ext cx="300990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>
            <a:extLst>
              <a:ext uri="{FF2B5EF4-FFF2-40B4-BE49-F238E27FC236}">
                <a16:creationId xmlns:a16="http://schemas.microsoft.com/office/drawing/2014/main" id="{09AC990D-8347-4611-A5DE-5147FD99A6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7529" y="2469657"/>
            <a:ext cx="367665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03795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E67B19-7D6A-42EF-8EF7-45CC53CB67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883" y="286603"/>
            <a:ext cx="4696288" cy="1302499"/>
          </a:xfrm>
        </p:spPr>
        <p:txBody>
          <a:bodyPr>
            <a:normAutofit/>
          </a:bodyPr>
          <a:lstStyle/>
          <a:p>
            <a:r>
              <a:rPr lang="en-GB" sz="3200" dirty="0">
                <a:solidFill>
                  <a:schemeClr val="accent3"/>
                </a:solidFill>
              </a:rPr>
              <a:t>Images after </a:t>
            </a:r>
            <a:r>
              <a:rPr lang="en-GB" sz="3200" dirty="0" err="1">
                <a:solidFill>
                  <a:schemeClr val="accent3"/>
                </a:solidFill>
              </a:rPr>
              <a:t>filteration</a:t>
            </a:r>
            <a:r>
              <a:rPr lang="en-GB" sz="3200" dirty="0">
                <a:solidFill>
                  <a:schemeClr val="accent3"/>
                </a:solidFill>
              </a:rPr>
              <a:t> </a:t>
            </a:r>
            <a:br>
              <a:rPr lang="en-GB" sz="4400" dirty="0">
                <a:solidFill>
                  <a:schemeClr val="accent3"/>
                </a:solidFill>
              </a:rPr>
            </a:br>
            <a:endParaRPr lang="en-GB" sz="4400" dirty="0">
              <a:solidFill>
                <a:schemeClr val="accent3"/>
              </a:solidFill>
            </a:endParaRP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9571A8C9-4053-4EED-A11A-B9006DCEBD4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538" y="1447060"/>
            <a:ext cx="6249879" cy="4421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07576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5FF2DE-7D7E-4CD3-A911-F184BEC884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043" y="286603"/>
            <a:ext cx="9463597" cy="702305"/>
          </a:xfrm>
        </p:spPr>
        <p:txBody>
          <a:bodyPr>
            <a:normAutofit/>
          </a:bodyPr>
          <a:lstStyle/>
          <a:p>
            <a:r>
              <a:rPr lang="en-GB" sz="3200" b="1" dirty="0"/>
              <a:t>Densenet201(After </a:t>
            </a:r>
            <a:r>
              <a:rPr lang="en-GB" sz="3200" b="1" dirty="0" err="1"/>
              <a:t>filteration</a:t>
            </a:r>
            <a:r>
              <a:rPr lang="en-GB" sz="3200" b="1" dirty="0"/>
              <a:t>) </a:t>
            </a:r>
            <a:r>
              <a:rPr lang="en-GB" sz="3200" dirty="0">
                <a:solidFill>
                  <a:srgbClr val="002060"/>
                </a:solidFill>
              </a:rPr>
              <a:t>1000 image.</a:t>
            </a:r>
            <a:endParaRPr lang="en-GB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58A308-1641-47BB-B994-AACEDC665C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67665"/>
            <a:ext cx="12260061" cy="5506077"/>
          </a:xfrm>
        </p:spPr>
        <p:txBody>
          <a:bodyPr/>
          <a:lstStyle/>
          <a:p>
            <a:r>
              <a:rPr lang="en-GB" sz="2000" b="1" dirty="0">
                <a:solidFill>
                  <a:schemeClr val="tx1"/>
                </a:solidFill>
              </a:rPr>
              <a:t>Validation accuracy</a:t>
            </a:r>
            <a:r>
              <a:rPr lang="en-GB" sz="2000" b="1" dirty="0">
                <a:solidFill>
                  <a:srgbClr val="002060"/>
                </a:solidFill>
              </a:rPr>
              <a:t>: 0.96 ,</a:t>
            </a:r>
            <a:r>
              <a:rPr lang="en-GB" sz="2000" b="1" dirty="0">
                <a:solidFill>
                  <a:schemeClr val="tx1"/>
                </a:solidFill>
              </a:rPr>
              <a:t> Test accuracy:</a:t>
            </a:r>
            <a:r>
              <a:rPr lang="en-GB" sz="2000" b="1" dirty="0">
                <a:solidFill>
                  <a:srgbClr val="002060"/>
                </a:solidFill>
              </a:rPr>
              <a:t>0.85</a:t>
            </a:r>
            <a:endParaRPr lang="en-GB" dirty="0"/>
          </a:p>
          <a:p>
            <a:r>
              <a:rPr lang="en-GB" sz="1800" b="1" dirty="0">
                <a:solidFill>
                  <a:schemeClr val="tx1"/>
                </a:solidFill>
              </a:rPr>
              <a:t>Test time per image:</a:t>
            </a:r>
            <a:endParaRPr lang="en-GB" sz="1800" dirty="0">
              <a:solidFill>
                <a:schemeClr val="tx1"/>
              </a:solidFill>
            </a:endParaRPr>
          </a:p>
          <a:p>
            <a:endParaRPr lang="en-GB" sz="1800" dirty="0">
              <a:solidFill>
                <a:schemeClr val="tx1"/>
              </a:solidFill>
            </a:endParaRPr>
          </a:p>
          <a:p>
            <a:endParaRPr lang="en-GB" sz="1800" dirty="0">
              <a:solidFill>
                <a:schemeClr val="tx1"/>
              </a:solidFill>
            </a:endParaRPr>
          </a:p>
          <a:p>
            <a:endParaRPr lang="en-GB" sz="1800" dirty="0">
              <a:solidFill>
                <a:schemeClr val="tx1"/>
              </a:solidFill>
            </a:endParaRPr>
          </a:p>
          <a:p>
            <a:endParaRPr lang="en-GB" sz="18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GB" sz="2000" dirty="0">
                <a:solidFill>
                  <a:schemeClr val="tx1"/>
                </a:solidFill>
              </a:rPr>
              <a:t> </a:t>
            </a:r>
          </a:p>
          <a:p>
            <a:pPr marL="0" indent="0">
              <a:buNone/>
            </a:pPr>
            <a:r>
              <a:rPr lang="en-GB" sz="2000" b="1" dirty="0">
                <a:solidFill>
                  <a:schemeClr val="tx1"/>
                </a:solidFill>
              </a:rPr>
              <a:t>  </a:t>
            </a:r>
          </a:p>
          <a:p>
            <a:pPr marL="0" indent="0">
              <a:buNone/>
            </a:pPr>
            <a:r>
              <a:rPr lang="en-GB" sz="2000" b="1" dirty="0">
                <a:solidFill>
                  <a:schemeClr val="tx1"/>
                </a:solidFill>
              </a:rPr>
              <a:t>After using 5 fold cross validation average of test accuracy: </a:t>
            </a:r>
            <a:r>
              <a:rPr lang="en-GB" sz="2000" dirty="0">
                <a:solidFill>
                  <a:srgbClr val="002060"/>
                </a:solidFill>
              </a:rPr>
              <a:t>0.865</a:t>
            </a:r>
          </a:p>
        </p:txBody>
      </p:sp>
      <p:pic>
        <p:nvPicPr>
          <p:cNvPr id="12292" name="Picture 4">
            <a:extLst>
              <a:ext uri="{FF2B5EF4-FFF2-40B4-BE49-F238E27FC236}">
                <a16:creationId xmlns:a16="http://schemas.microsoft.com/office/drawing/2014/main" id="{9D27B790-D1B1-4477-851D-520CC701CD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0408" y="1379830"/>
            <a:ext cx="4361896" cy="4594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4" name="Picture 6">
            <a:extLst>
              <a:ext uri="{FF2B5EF4-FFF2-40B4-BE49-F238E27FC236}">
                <a16:creationId xmlns:a16="http://schemas.microsoft.com/office/drawing/2014/main" id="{AB856ADF-99F2-42E2-A1AD-E544AB3FD4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564094"/>
            <a:ext cx="3647427" cy="2363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6" name="Picture 8">
            <a:extLst>
              <a:ext uri="{FF2B5EF4-FFF2-40B4-BE49-F238E27FC236}">
                <a16:creationId xmlns:a16="http://schemas.microsoft.com/office/drawing/2014/main" id="{F1D82749-8D3B-47A6-943A-4F492B620A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3758" y="2184968"/>
            <a:ext cx="367665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1">
            <a:extLst>
              <a:ext uri="{FF2B5EF4-FFF2-40B4-BE49-F238E27FC236}">
                <a16:creationId xmlns:a16="http://schemas.microsoft.com/office/drawing/2014/main" id="{219A62DE-FFC2-42E9-BA8A-9A0495D894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555303"/>
            <a:ext cx="7370064" cy="55399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b="1" dirty="0">
                <a:solidFill>
                  <a:schemeClr val="tx1"/>
                </a:solidFill>
              </a:rPr>
              <a:t> Standard deviation=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(+- 1.095444070312461)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 Average loss</a:t>
            </a: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=0.322125</a:t>
            </a:r>
            <a:r>
              <a:rPr lang="en-US" altLang="en-US" b="1" dirty="0">
                <a:latin typeface="Courier New" panose="02070309020205020404" pitchFamily="49" charset="0"/>
              </a:rPr>
              <a:t>,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 CV=1.2664</a:t>
            </a:r>
            <a:endParaRPr kumimoji="0" lang="en-US" altLang="en-US" sz="3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2DA5A5EF-5F70-46DC-965B-3A99F27B74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3704" y="1591036"/>
            <a:ext cx="5026360" cy="76944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0.01060 (</a:t>
            </a:r>
            <a:r>
              <a:rPr lang="en-US" alt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GPU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600" b="1" dirty="0">
                <a:latin typeface="Courier New" panose="02070309020205020404" pitchFamily="49" charset="0"/>
              </a:rPr>
              <a:t>0.5028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</a:rPr>
              <a:t> (</a:t>
            </a:r>
            <a:r>
              <a:rPr lang="en-US" altLang="en-US" sz="1600" b="1" dirty="0">
                <a:latin typeface="Courier New" panose="02070309020205020404" pitchFamily="49" charset="0"/>
              </a:rPr>
              <a:t>CPU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</a:rPr>
              <a:t>) </a:t>
            </a:r>
            <a:r>
              <a:rPr lang="en-US" altLang="en-US" sz="1600" b="1" dirty="0">
                <a:latin typeface="Courier New" panose="02070309020205020404" pitchFamily="49" charset="0"/>
              </a:rPr>
              <a:t>GPU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</a:rPr>
              <a:t> is faster by 50 times than </a:t>
            </a:r>
            <a:r>
              <a:rPr lang="en-US" altLang="en-US" sz="1600" b="1" dirty="0">
                <a:latin typeface="Courier New" panose="02070309020205020404" pitchFamily="49" charset="0"/>
              </a:rPr>
              <a:t>CPU</a:t>
            </a:r>
            <a:endParaRPr kumimoji="0" lang="en-US" altLang="en-US" sz="3600" b="1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58038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73D7D-BD59-4DED-AFC0-EAC46219D3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230" y="286604"/>
            <a:ext cx="3080552" cy="539020"/>
          </a:xfrm>
        </p:spPr>
        <p:txBody>
          <a:bodyPr>
            <a:normAutofit/>
          </a:bodyPr>
          <a:lstStyle/>
          <a:p>
            <a:r>
              <a:rPr lang="en-GB" sz="3200" b="1" dirty="0">
                <a:solidFill>
                  <a:schemeClr val="accent3"/>
                </a:solidFill>
              </a:rPr>
              <a:t>Densenet201</a:t>
            </a:r>
            <a:endParaRPr lang="en-GB" sz="3200" dirty="0">
              <a:solidFill>
                <a:schemeClr val="accent3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2C3A99-5121-4DEA-A7FD-FB234F9F0D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266" y="832039"/>
            <a:ext cx="11736280" cy="5335479"/>
          </a:xfrm>
        </p:spPr>
        <p:txBody>
          <a:bodyPr>
            <a:normAutofit/>
          </a:bodyPr>
          <a:lstStyle/>
          <a:p>
            <a:r>
              <a:rPr lang="en-GB" sz="2400" dirty="0">
                <a:solidFill>
                  <a:srgbClr val="002060"/>
                </a:solidFill>
              </a:rPr>
              <a:t>      First : 1000 image.</a:t>
            </a:r>
          </a:p>
          <a:p>
            <a:pPr marL="0" indent="0">
              <a:buNone/>
            </a:pPr>
            <a:endParaRPr lang="en-GB" sz="24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GB" sz="2000" dirty="0">
                <a:solidFill>
                  <a:schemeClr val="tx1"/>
                </a:solidFill>
              </a:rPr>
              <a:t>   Validation accuracy</a:t>
            </a:r>
            <a:r>
              <a:rPr lang="en-GB" sz="2000" dirty="0">
                <a:solidFill>
                  <a:srgbClr val="002060"/>
                </a:solidFill>
              </a:rPr>
              <a:t>: 0.865</a:t>
            </a:r>
          </a:p>
          <a:p>
            <a:pPr marL="0" indent="0">
              <a:buNone/>
            </a:pPr>
            <a:r>
              <a:rPr lang="en-GB" sz="2000" dirty="0">
                <a:solidFill>
                  <a:schemeClr val="tx1"/>
                </a:solidFill>
              </a:rPr>
              <a:t>   Test accuracy:</a:t>
            </a:r>
            <a:r>
              <a:rPr lang="en-GB" sz="2000" dirty="0">
                <a:solidFill>
                  <a:srgbClr val="002060"/>
                </a:solidFill>
              </a:rPr>
              <a:t>0.805</a:t>
            </a:r>
          </a:p>
          <a:p>
            <a:endParaRPr lang="en-GB" sz="2400" dirty="0">
              <a:solidFill>
                <a:srgbClr val="00206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0B516CF-44F2-4351-99A7-FEF4157C5D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4357" y="1225119"/>
            <a:ext cx="6036816" cy="4589756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B92274D-033E-46C9-AF59-CD9D93E671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95" y="3735407"/>
            <a:ext cx="3518517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71259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9D20C4-4615-4537-9DB9-E4C74B3967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331" y="286604"/>
            <a:ext cx="10377996" cy="702304"/>
          </a:xfrm>
        </p:spPr>
        <p:txBody>
          <a:bodyPr>
            <a:noAutofit/>
          </a:bodyPr>
          <a:lstStyle/>
          <a:p>
            <a:r>
              <a:rPr lang="en-GB" sz="3200" b="1" dirty="0"/>
              <a:t>Inception_V3(After </a:t>
            </a:r>
            <a:r>
              <a:rPr lang="en-GB" sz="3200" b="1" dirty="0" err="1"/>
              <a:t>filteration</a:t>
            </a:r>
            <a:r>
              <a:rPr lang="en-GB" sz="3200" b="1" dirty="0"/>
              <a:t>) </a:t>
            </a:r>
            <a:r>
              <a:rPr lang="en-GB" sz="3200" dirty="0">
                <a:solidFill>
                  <a:srgbClr val="002060"/>
                </a:solidFill>
              </a:rPr>
              <a:t>1000 image.</a:t>
            </a:r>
            <a:endParaRPr lang="en-GB" sz="32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53CED6-73D6-4C71-BAA1-1EC27696B6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225118"/>
            <a:ext cx="11549847" cy="5069149"/>
          </a:xfrm>
        </p:spPr>
        <p:txBody>
          <a:bodyPr/>
          <a:lstStyle/>
          <a:p>
            <a:r>
              <a:rPr lang="en-GB" sz="1800" dirty="0">
                <a:solidFill>
                  <a:schemeClr val="tx1"/>
                </a:solidFill>
              </a:rPr>
              <a:t>Validation accuracy</a:t>
            </a:r>
            <a:r>
              <a:rPr lang="en-GB" sz="1800" dirty="0">
                <a:solidFill>
                  <a:srgbClr val="002060"/>
                </a:solidFill>
              </a:rPr>
              <a:t>: 0.93 ,</a:t>
            </a:r>
            <a:r>
              <a:rPr lang="en-GB" sz="1800" dirty="0">
                <a:solidFill>
                  <a:schemeClr val="tx1"/>
                </a:solidFill>
              </a:rPr>
              <a:t> Test accuracy:</a:t>
            </a:r>
            <a:r>
              <a:rPr lang="en-GB" sz="1800" dirty="0">
                <a:solidFill>
                  <a:srgbClr val="002060"/>
                </a:solidFill>
              </a:rPr>
              <a:t>0.79</a:t>
            </a:r>
          </a:p>
          <a:p>
            <a:r>
              <a:rPr lang="en-GB" sz="1800" dirty="0">
                <a:solidFill>
                  <a:schemeClr val="tx1"/>
                </a:solidFill>
              </a:rPr>
              <a:t>Test time per image:</a:t>
            </a:r>
            <a:endParaRPr lang="en-GB" sz="1800" dirty="0">
              <a:solidFill>
                <a:srgbClr val="002060"/>
              </a:solidFill>
            </a:endParaRP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sz="1800" dirty="0">
              <a:solidFill>
                <a:schemeClr val="tx1"/>
              </a:solidFill>
            </a:endParaRPr>
          </a:p>
          <a:p>
            <a:r>
              <a:rPr lang="en-GB" sz="1800" dirty="0">
                <a:solidFill>
                  <a:schemeClr val="tx1"/>
                </a:solidFill>
              </a:rPr>
              <a:t>After using 5 fold cross validation average of test accuracy: </a:t>
            </a:r>
            <a:r>
              <a:rPr lang="en-GB" sz="1800" dirty="0">
                <a:solidFill>
                  <a:srgbClr val="002060"/>
                </a:solidFill>
              </a:rPr>
              <a:t>0.836</a:t>
            </a:r>
          </a:p>
          <a:p>
            <a:endParaRPr lang="en-GB" sz="1800" dirty="0">
              <a:solidFill>
                <a:srgbClr val="002060"/>
              </a:solidFill>
            </a:endParaRPr>
          </a:p>
          <a:p>
            <a:endParaRPr lang="en-GB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11F8EA3-59F4-4249-BF9C-819B5A92B2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5603" y="1464167"/>
            <a:ext cx="4600575" cy="4591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767D91A-CB3F-4306-B30B-E4B58721B9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4334" y="2441867"/>
            <a:ext cx="367665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AC383DB7-6780-4FD9-8BD8-122F118955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103" y="2690304"/>
            <a:ext cx="3009900" cy="2556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1">
            <a:extLst>
              <a:ext uri="{FF2B5EF4-FFF2-40B4-BE49-F238E27FC236}">
                <a16:creationId xmlns:a16="http://schemas.microsoft.com/office/drawing/2014/main" id="{8CFD8DCB-BE30-45B1-B013-363B05A443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92556" y="1655127"/>
            <a:ext cx="5023047" cy="55399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0.00579(GPU)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Gpu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faster by 60 times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0.33921875(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cpu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003920A7-E9E1-4D6A-8FBF-76F7E871BE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555303"/>
            <a:ext cx="7370064" cy="55399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b="1" dirty="0">
                <a:solidFill>
                  <a:schemeClr val="tx1"/>
                </a:solidFill>
              </a:rPr>
              <a:t> Standard deviation=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(+-2.922329457890)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 Average loss</a:t>
            </a: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=0.38551853299</a:t>
            </a:r>
            <a:r>
              <a:rPr lang="en-US" altLang="en-US" b="1" dirty="0">
                <a:latin typeface="Courier New" panose="02070309020205020404" pitchFamily="49" charset="0"/>
              </a:rPr>
              <a:t>,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 CV=</a:t>
            </a:r>
            <a:r>
              <a:rPr lang="en-US" altLang="en-US" b="1" dirty="0"/>
              <a:t>3.49560</a:t>
            </a:r>
            <a:endParaRPr kumimoji="0" lang="en-US" altLang="en-US" sz="3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49167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C29E01-369B-4735-94B4-61F4FE5EF8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746" y="286605"/>
            <a:ext cx="7931690" cy="702304"/>
          </a:xfrm>
        </p:spPr>
        <p:txBody>
          <a:bodyPr>
            <a:normAutofit/>
          </a:bodyPr>
          <a:lstStyle/>
          <a:p>
            <a:r>
              <a:rPr lang="en-GB" sz="3200" b="1" dirty="0"/>
              <a:t>Vgg16(After </a:t>
            </a:r>
            <a:r>
              <a:rPr lang="en-GB" sz="3200" b="1" dirty="0" err="1"/>
              <a:t>filteration</a:t>
            </a:r>
            <a:r>
              <a:rPr lang="en-GB" sz="3200" b="1" dirty="0"/>
              <a:t>) </a:t>
            </a:r>
            <a:r>
              <a:rPr lang="en-GB" sz="3200" dirty="0">
                <a:solidFill>
                  <a:srgbClr val="002060"/>
                </a:solidFill>
              </a:rPr>
              <a:t>1000 image.</a:t>
            </a:r>
            <a:endParaRPr lang="en-GB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9A0458-7D36-4C13-B05C-602AC7FF61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0055" y="988909"/>
            <a:ext cx="11887200" cy="5181072"/>
          </a:xfrm>
        </p:spPr>
        <p:txBody>
          <a:bodyPr/>
          <a:lstStyle/>
          <a:p>
            <a:r>
              <a:rPr lang="en-GB" sz="2000" b="1" dirty="0">
                <a:solidFill>
                  <a:schemeClr val="tx1"/>
                </a:solidFill>
              </a:rPr>
              <a:t>Validation accuracy</a:t>
            </a:r>
            <a:r>
              <a:rPr lang="en-GB" sz="2000" b="1" dirty="0">
                <a:solidFill>
                  <a:srgbClr val="002060"/>
                </a:solidFill>
              </a:rPr>
              <a:t>: 0.95 ,</a:t>
            </a:r>
            <a:r>
              <a:rPr lang="en-GB" sz="2000" b="1" dirty="0">
                <a:solidFill>
                  <a:schemeClr val="tx1"/>
                </a:solidFill>
              </a:rPr>
              <a:t> Test accuracy:</a:t>
            </a:r>
            <a:r>
              <a:rPr lang="en-GB" sz="2000" b="1" dirty="0">
                <a:solidFill>
                  <a:srgbClr val="002060"/>
                </a:solidFill>
              </a:rPr>
              <a:t>0.82</a:t>
            </a:r>
          </a:p>
          <a:p>
            <a:endParaRPr lang="en-GB" dirty="0"/>
          </a:p>
          <a:p>
            <a:r>
              <a:rPr lang="en-GB" sz="2000" dirty="0">
                <a:solidFill>
                  <a:schemeClr val="tx1"/>
                </a:solidFill>
              </a:rPr>
              <a:t>Test time per image:</a:t>
            </a:r>
            <a:endParaRPr lang="en-GB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F4D86CC6-82E5-47E6-9E48-CBC1AA7957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5997" y="1578931"/>
            <a:ext cx="4600575" cy="4591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F396C7E6-0EDA-41AC-89C8-C940FA6876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745" y="2540956"/>
            <a:ext cx="300990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6460DE00-75AA-4DDB-B96E-CE92586CF6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9606" y="2335845"/>
            <a:ext cx="367665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0CEEC0D-4730-46B7-A244-025CD5E51324}"/>
              </a:ext>
            </a:extLst>
          </p:cNvPr>
          <p:cNvSpPr txBox="1"/>
          <p:nvPr/>
        </p:nvSpPr>
        <p:spPr>
          <a:xfrm>
            <a:off x="164745" y="5285746"/>
            <a:ext cx="677759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1" dirty="0">
                <a:solidFill>
                  <a:schemeClr val="tx1"/>
                </a:solidFill>
              </a:rPr>
              <a:t>After using 5 fold cross validation average of test accuracy: </a:t>
            </a:r>
            <a:r>
              <a:rPr lang="en-GB" sz="1800" b="1" dirty="0">
                <a:solidFill>
                  <a:srgbClr val="002060"/>
                </a:solidFill>
              </a:rPr>
              <a:t>0.8449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b="1" dirty="0">
                <a:solidFill>
                  <a:schemeClr val="tx1"/>
                </a:solidFill>
              </a:rPr>
              <a:t>Standard deviation=</a:t>
            </a:r>
            <a:r>
              <a:rPr lang="en-GB" b="1" i="0" dirty="0">
                <a:effectLst/>
                <a:latin typeface="Courier New" panose="02070309020205020404" pitchFamily="49" charset="0"/>
              </a:rPr>
              <a:t>(+- 2.2583184437657864)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Average loss</a:t>
            </a: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GB" b="1" i="0" dirty="0">
                <a:effectLst/>
                <a:latin typeface="Courier New" panose="02070309020205020404" pitchFamily="49" charset="0"/>
              </a:rPr>
              <a:t>0.35830854773521426</a:t>
            </a:r>
            <a:r>
              <a:rPr lang="en-US" altLang="en-US" b="1" dirty="0">
                <a:latin typeface="Courier New" panose="02070309020205020404" pitchFamily="49" charset="0"/>
              </a:rPr>
              <a:t>,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 CV=2.672</a:t>
            </a:r>
            <a:endParaRPr kumimoji="0" lang="en-US" altLang="en-US" sz="3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endParaRPr lang="en-GB" sz="1800" dirty="0">
              <a:solidFill>
                <a:srgbClr val="002060"/>
              </a:solidFill>
            </a:endParaRPr>
          </a:p>
          <a:p>
            <a:endParaRPr lang="en-GB" sz="1800" dirty="0">
              <a:solidFill>
                <a:srgbClr val="002060"/>
              </a:solidFill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94278B80-AA4B-417D-B954-1B3B2155EE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1039" y="1849848"/>
            <a:ext cx="4915641" cy="76944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0.00977(GPU)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0.65(CPU) GPU is faster by 70 times</a:t>
            </a:r>
            <a:endParaRPr kumimoji="0" lang="en-US" altLang="en-US" sz="16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4284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263411-079B-4B6C-B456-D7DF26F1B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09" y="286603"/>
            <a:ext cx="8131947" cy="627797"/>
          </a:xfrm>
        </p:spPr>
        <p:txBody>
          <a:bodyPr>
            <a:normAutofit fontScale="90000"/>
          </a:bodyPr>
          <a:lstStyle/>
          <a:p>
            <a:r>
              <a:rPr lang="en-GB" sz="3200" b="1" dirty="0"/>
              <a:t>ResNet50(After </a:t>
            </a:r>
            <a:r>
              <a:rPr lang="en-GB" sz="3200" b="1" dirty="0" err="1"/>
              <a:t>filteration</a:t>
            </a:r>
            <a:r>
              <a:rPr lang="en-GB" sz="3200" b="1" dirty="0"/>
              <a:t>) </a:t>
            </a:r>
            <a:r>
              <a:rPr lang="en-GB" sz="3200" dirty="0">
                <a:solidFill>
                  <a:srgbClr val="002060"/>
                </a:solidFill>
              </a:rPr>
              <a:t>1000 image.</a:t>
            </a:r>
            <a:endParaRPr lang="en-GB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8200B7-6411-4AB7-BF01-59F4984E4D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14400"/>
            <a:ext cx="12011487" cy="5530787"/>
          </a:xfrm>
        </p:spPr>
        <p:txBody>
          <a:bodyPr/>
          <a:lstStyle/>
          <a:p>
            <a:r>
              <a:rPr lang="en-GB" sz="1800" dirty="0">
                <a:solidFill>
                  <a:schemeClr val="tx1"/>
                </a:solidFill>
              </a:rPr>
              <a:t>Validation accuracy</a:t>
            </a:r>
            <a:r>
              <a:rPr lang="en-GB" sz="1800" dirty="0">
                <a:solidFill>
                  <a:srgbClr val="002060"/>
                </a:solidFill>
              </a:rPr>
              <a:t>: 0.96 ,</a:t>
            </a:r>
            <a:r>
              <a:rPr lang="en-GB" sz="1800" dirty="0">
                <a:solidFill>
                  <a:schemeClr val="tx1"/>
                </a:solidFill>
              </a:rPr>
              <a:t> Test accuracy:</a:t>
            </a:r>
            <a:r>
              <a:rPr lang="en-GB" sz="1800" dirty="0">
                <a:solidFill>
                  <a:srgbClr val="002060"/>
                </a:solidFill>
              </a:rPr>
              <a:t>0.83</a:t>
            </a:r>
          </a:p>
          <a:p>
            <a:endParaRPr lang="en-GB" dirty="0"/>
          </a:p>
          <a:p>
            <a:r>
              <a:rPr lang="en-GB" sz="1800" dirty="0">
                <a:solidFill>
                  <a:schemeClr val="tx1"/>
                </a:solidFill>
              </a:rPr>
              <a:t>Test time per image:</a:t>
            </a:r>
            <a:endParaRPr lang="en-GB" dirty="0"/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AF83D0C1-64E9-43F2-AFAB-C1DACC6FF0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521628"/>
            <a:ext cx="3240350" cy="2645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>
            <a:extLst>
              <a:ext uri="{FF2B5EF4-FFF2-40B4-BE49-F238E27FC236}">
                <a16:creationId xmlns:a16="http://schemas.microsoft.com/office/drawing/2014/main" id="{990A615D-B343-4EAA-90D7-C4614DCE75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5721" y="2358037"/>
            <a:ext cx="367665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6" name="Picture 6">
            <a:extLst>
              <a:ext uri="{FF2B5EF4-FFF2-40B4-BE49-F238E27FC236}">
                <a16:creationId xmlns:a16="http://schemas.microsoft.com/office/drawing/2014/main" id="{97826D9C-6F06-4D28-A8C4-0C5A866576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4617" y="1352550"/>
            <a:ext cx="4600575" cy="4591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1">
            <a:extLst>
              <a:ext uri="{FF2B5EF4-FFF2-40B4-BE49-F238E27FC236}">
                <a16:creationId xmlns:a16="http://schemas.microsoft.com/office/drawing/2014/main" id="{4881FF07-B9B9-486F-BB13-CE05B28ED5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51356" y="1622954"/>
            <a:ext cx="4963261" cy="92333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0.007054837319999479(GPU)is faster by 40 times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0.258671(CPU)</a:t>
            </a:r>
            <a:endParaRPr kumimoji="0" lang="en-US" altLang="en-US" sz="16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3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77032D1-346F-43E5-955C-21C221D2B309}"/>
              </a:ext>
            </a:extLst>
          </p:cNvPr>
          <p:cNvSpPr txBox="1"/>
          <p:nvPr/>
        </p:nvSpPr>
        <p:spPr>
          <a:xfrm>
            <a:off x="115409" y="5296704"/>
            <a:ext cx="677759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1" dirty="0">
                <a:solidFill>
                  <a:schemeClr val="tx1"/>
                </a:solidFill>
              </a:rPr>
              <a:t>After using 5 fold cross validation average of test accuracy: </a:t>
            </a:r>
            <a:r>
              <a:rPr lang="en-GB" sz="1800" b="1" dirty="0">
                <a:solidFill>
                  <a:srgbClr val="002060"/>
                </a:solidFill>
              </a:rPr>
              <a:t>0.800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b="1" dirty="0">
                <a:solidFill>
                  <a:schemeClr val="tx1"/>
                </a:solidFill>
              </a:rPr>
              <a:t>Standard deviation=</a:t>
            </a:r>
            <a:r>
              <a:rPr lang="en-GB" b="1" i="0" dirty="0">
                <a:effectLst/>
                <a:latin typeface="Courier New" panose="02070309020205020404" pitchFamily="49" charset="0"/>
              </a:rPr>
              <a:t>(+- 1.7720045738685264)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Average loss</a:t>
            </a: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GB" b="1" i="0" dirty="0">
                <a:effectLst/>
                <a:latin typeface="Courier New" panose="02070309020205020404" pitchFamily="49" charset="0"/>
              </a:rPr>
              <a:t>0.47996724843978883</a:t>
            </a:r>
            <a:r>
              <a:rPr lang="en-US" altLang="en-US" b="1" dirty="0">
                <a:latin typeface="Courier New" panose="02070309020205020404" pitchFamily="49" charset="0"/>
              </a:rPr>
              <a:t>,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 CV=2.215</a:t>
            </a:r>
            <a:endParaRPr kumimoji="0" lang="en-US" altLang="en-US" sz="3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endParaRPr lang="en-GB" sz="1800" dirty="0">
              <a:solidFill>
                <a:srgbClr val="002060"/>
              </a:solidFill>
            </a:endParaRPr>
          </a:p>
          <a:p>
            <a:endParaRPr lang="en-GB" sz="18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67144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59D03-E763-4F6A-8005-E816485EB7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006" y="286604"/>
            <a:ext cx="10720674" cy="539020"/>
          </a:xfrm>
        </p:spPr>
        <p:txBody>
          <a:bodyPr>
            <a:normAutofit fontScale="90000"/>
          </a:bodyPr>
          <a:lstStyle/>
          <a:p>
            <a:r>
              <a:rPr lang="en-GB" b="1" dirty="0"/>
              <a:t>vgg19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A00977-34DD-4CFD-AB05-D87CBDE8B3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11" y="1091953"/>
            <a:ext cx="12192000" cy="5479443"/>
          </a:xfrm>
        </p:spPr>
        <p:txBody>
          <a:bodyPr/>
          <a:lstStyle/>
          <a:p>
            <a:r>
              <a:rPr lang="en-GB" sz="2000" dirty="0">
                <a:solidFill>
                  <a:schemeClr val="tx1"/>
                </a:solidFill>
              </a:rPr>
              <a:t>Validation accuracy</a:t>
            </a:r>
            <a:r>
              <a:rPr lang="en-GB" sz="2000" dirty="0">
                <a:solidFill>
                  <a:srgbClr val="002060"/>
                </a:solidFill>
              </a:rPr>
              <a:t>: 0.96 ,</a:t>
            </a:r>
            <a:r>
              <a:rPr lang="en-GB" sz="2000" dirty="0">
                <a:solidFill>
                  <a:schemeClr val="tx1"/>
                </a:solidFill>
              </a:rPr>
              <a:t> Test accuracy:</a:t>
            </a:r>
            <a:r>
              <a:rPr lang="en-GB" sz="2000" dirty="0">
                <a:solidFill>
                  <a:srgbClr val="002060"/>
                </a:solidFill>
              </a:rPr>
              <a:t>0.845</a:t>
            </a:r>
          </a:p>
          <a:p>
            <a:endParaRPr lang="en-GB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A04F7D4-9161-4D83-B17A-F56F6F60DC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4715" y="1586237"/>
            <a:ext cx="5092796" cy="4632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52FCA1E3-2F75-4E15-9A59-8E0D250F07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7169" y="2379345"/>
            <a:ext cx="367665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F1173661-AD73-4CC3-9241-761323B55B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569023"/>
            <a:ext cx="300990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172279B-55E9-43F9-AD20-21025704CEFB}"/>
              </a:ext>
            </a:extLst>
          </p:cNvPr>
          <p:cNvSpPr txBox="1"/>
          <p:nvPr/>
        </p:nvSpPr>
        <p:spPr>
          <a:xfrm>
            <a:off x="35511" y="1988226"/>
            <a:ext cx="61264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dirty="0">
                <a:solidFill>
                  <a:schemeClr val="tx1"/>
                </a:solidFill>
              </a:rPr>
              <a:t>Test time per image:</a:t>
            </a:r>
            <a:endParaRPr lang="en-GB" dirty="0"/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DA67BC57-A0AD-4AC7-A5B1-A1C98BB375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57984" y="1961041"/>
            <a:ext cx="4976731" cy="49244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</a:rPr>
              <a:t>0.011027148530000658(GPU)is faster by 77 times than </a:t>
            </a:r>
            <a:r>
              <a:rPr lang="en-US" altLang="en-US" sz="1600" b="1" dirty="0">
                <a:solidFill>
                  <a:schemeClr val="tx1"/>
                </a:solidFill>
                <a:latin typeface="Courier New" panose="02070309020205020404" pitchFamily="49" charset="0"/>
              </a:rPr>
              <a:t>0.857(CPU</a:t>
            </a:r>
            <a:r>
              <a:rPr lang="en-US" altLang="en-US" sz="1600" b="1" dirty="0">
                <a:latin typeface="Courier New" panose="02070309020205020404" pitchFamily="49" charset="0"/>
              </a:rPr>
              <a:t>)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81783F-8F8C-4EDE-A03A-D9C343322C47}"/>
              </a:ext>
            </a:extLst>
          </p:cNvPr>
          <p:cNvSpPr txBox="1"/>
          <p:nvPr/>
        </p:nvSpPr>
        <p:spPr>
          <a:xfrm>
            <a:off x="328473" y="5337680"/>
            <a:ext cx="775908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i="0" dirty="0">
                <a:effectLst/>
                <a:latin typeface="Courier New" panose="02070309020205020404" pitchFamily="49" charset="0"/>
              </a:rPr>
              <a:t>Average scores for all folds: </a:t>
            </a:r>
          </a:p>
          <a:p>
            <a:r>
              <a:rPr lang="en-GB" b="1" i="0" dirty="0">
                <a:effectLst/>
                <a:latin typeface="Courier New" panose="02070309020205020404" pitchFamily="49" charset="0"/>
              </a:rPr>
              <a:t>Accuracy: 85.39999961853027(+- 1.8814897023334223) </a:t>
            </a:r>
          </a:p>
          <a:p>
            <a:r>
              <a:rPr lang="en-GB" b="1" i="0" dirty="0">
                <a:effectLst/>
                <a:latin typeface="Courier New" panose="02070309020205020404" pitchFamily="49" charset="0"/>
              </a:rPr>
              <a:t>Loss</a:t>
            </a:r>
            <a:r>
              <a:rPr lang="en-GB" b="1" i="0">
                <a:effectLst/>
                <a:latin typeface="Courier New" panose="02070309020205020404" pitchFamily="49" charset="0"/>
              </a:rPr>
              <a:t>: 0.35071900486946106  CV=2.203152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11026922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B445E6-B743-4A1A-8D9B-02619DF4C8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13" y="233337"/>
            <a:ext cx="10058400" cy="636675"/>
          </a:xfrm>
        </p:spPr>
        <p:txBody>
          <a:bodyPr>
            <a:noAutofit/>
          </a:bodyPr>
          <a:lstStyle/>
          <a:p>
            <a:r>
              <a:rPr lang="en-GB" sz="2400" b="1" dirty="0">
                <a:solidFill>
                  <a:schemeClr val="accent3"/>
                </a:solidFill>
              </a:rPr>
              <a:t>1000 images after augmentation (800image(train))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CA44D4-A8EF-4F0F-8601-4D4E58DE2A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9513" y="870012"/>
            <a:ext cx="11505461" cy="5299969"/>
          </a:xfrm>
        </p:spPr>
        <p:txBody>
          <a:bodyPr/>
          <a:lstStyle/>
          <a:p>
            <a:pPr marL="0" indent="0">
              <a:buNone/>
            </a:pPr>
            <a:endParaRPr lang="en-GB" sz="20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GB" sz="2000" dirty="0">
                <a:solidFill>
                  <a:schemeClr val="tx1"/>
                </a:solidFill>
              </a:rPr>
              <a:t> Validation accuracy</a:t>
            </a:r>
            <a:r>
              <a:rPr lang="en-GB" sz="2000" dirty="0">
                <a:solidFill>
                  <a:srgbClr val="002060"/>
                </a:solidFill>
              </a:rPr>
              <a:t>: 0.97 ,</a:t>
            </a:r>
            <a:r>
              <a:rPr lang="en-GB" sz="2000" dirty="0">
                <a:solidFill>
                  <a:schemeClr val="tx1"/>
                </a:solidFill>
              </a:rPr>
              <a:t> Test accuracy:</a:t>
            </a:r>
            <a:r>
              <a:rPr lang="en-GB" sz="2000" dirty="0">
                <a:solidFill>
                  <a:srgbClr val="002060"/>
                </a:solidFill>
              </a:rPr>
              <a:t>0.775</a:t>
            </a:r>
            <a:endParaRPr lang="en-GB" sz="2400" dirty="0">
              <a:solidFill>
                <a:srgbClr val="002060"/>
              </a:solidFill>
            </a:endParaRPr>
          </a:p>
          <a:p>
            <a:endParaRPr lang="en-GB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0378549-01CF-47BD-9EBB-AAAB246BD5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0284" y="1273946"/>
            <a:ext cx="5924366" cy="4492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A82A9DCF-DBE1-4E8A-956E-95BA35C752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547" y="2264175"/>
            <a:ext cx="3537511" cy="2858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58618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5584A8-9779-41ED-918D-758BFC4992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78" y="286603"/>
            <a:ext cx="3161099" cy="702305"/>
          </a:xfrm>
        </p:spPr>
        <p:txBody>
          <a:bodyPr>
            <a:normAutofit/>
          </a:bodyPr>
          <a:lstStyle/>
          <a:p>
            <a:r>
              <a:rPr lang="en-GB" sz="2800" b="1" dirty="0">
                <a:solidFill>
                  <a:schemeClr val="accent3"/>
                </a:solidFill>
              </a:rPr>
              <a:t>2000 images</a:t>
            </a:r>
            <a:endParaRPr lang="en-GB" sz="2800" dirty="0">
              <a:solidFill>
                <a:schemeClr val="accent3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F2676E-397E-446B-9E4E-E04B9A3A55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1841" y="1099079"/>
            <a:ext cx="11549848" cy="4755263"/>
          </a:xfrm>
        </p:spPr>
        <p:txBody>
          <a:bodyPr/>
          <a:lstStyle/>
          <a:p>
            <a:r>
              <a:rPr lang="en-GB" sz="2400" dirty="0">
                <a:solidFill>
                  <a:schemeClr val="tx1"/>
                </a:solidFill>
              </a:rPr>
              <a:t>Validation accuracy</a:t>
            </a:r>
            <a:r>
              <a:rPr lang="en-GB" sz="2400" dirty="0">
                <a:solidFill>
                  <a:srgbClr val="002060"/>
                </a:solidFill>
              </a:rPr>
              <a:t>: 0.98 ,</a:t>
            </a:r>
            <a:r>
              <a:rPr lang="en-GB" sz="2400" dirty="0">
                <a:solidFill>
                  <a:schemeClr val="tx1"/>
                </a:solidFill>
              </a:rPr>
              <a:t> Test accuracy:</a:t>
            </a:r>
            <a:r>
              <a:rPr lang="en-GB" sz="2400" dirty="0">
                <a:solidFill>
                  <a:srgbClr val="002060"/>
                </a:solidFill>
              </a:rPr>
              <a:t>0.788</a:t>
            </a:r>
          </a:p>
          <a:p>
            <a:endParaRPr lang="en-GB" dirty="0"/>
          </a:p>
        </p:txBody>
      </p:sp>
      <p:pic>
        <p:nvPicPr>
          <p:cNvPr id="3075" name="Picture 3">
            <a:extLst>
              <a:ext uri="{FF2B5EF4-FFF2-40B4-BE49-F238E27FC236}">
                <a16:creationId xmlns:a16="http://schemas.microsoft.com/office/drawing/2014/main" id="{065A6165-F86C-4826-9D92-D326FC3B5D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3264" y="1269507"/>
            <a:ext cx="5103458" cy="4830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>
            <a:extLst>
              <a:ext uri="{FF2B5EF4-FFF2-40B4-BE49-F238E27FC236}">
                <a16:creationId xmlns:a16="http://schemas.microsoft.com/office/drawing/2014/main" id="{3D34162B-2BC6-4314-AF9D-E1C73F9BAD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278" y="2307485"/>
            <a:ext cx="3889067" cy="2754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10988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53C77-D049-4F6F-8FF2-6CB713DAF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539" y="286603"/>
            <a:ext cx="1669002" cy="636675"/>
          </a:xfrm>
        </p:spPr>
        <p:txBody>
          <a:bodyPr>
            <a:normAutofit/>
          </a:bodyPr>
          <a:lstStyle/>
          <a:p>
            <a:r>
              <a:rPr lang="en-GB" sz="3600" b="1" dirty="0">
                <a:solidFill>
                  <a:schemeClr val="accent3"/>
                </a:solidFill>
              </a:rPr>
              <a:t>Vgg16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3EA008-3552-4362-BDAA-D64498D14A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896" y="994299"/>
            <a:ext cx="11691893" cy="4874793"/>
          </a:xfrm>
        </p:spPr>
        <p:txBody>
          <a:bodyPr/>
          <a:lstStyle/>
          <a:p>
            <a:r>
              <a:rPr lang="en-GB" sz="2000" dirty="0">
                <a:solidFill>
                  <a:srgbClr val="002060"/>
                </a:solidFill>
              </a:rPr>
              <a:t> First : 1000 image.</a:t>
            </a:r>
          </a:p>
          <a:p>
            <a:pPr marL="0" indent="0">
              <a:buNone/>
            </a:pPr>
            <a:r>
              <a:rPr lang="en-GB" sz="2000" dirty="0">
                <a:solidFill>
                  <a:schemeClr val="tx1"/>
                </a:solidFill>
              </a:rPr>
              <a:t> Validation accuracy</a:t>
            </a:r>
            <a:r>
              <a:rPr lang="en-GB" sz="2000" dirty="0">
                <a:solidFill>
                  <a:srgbClr val="002060"/>
                </a:solidFill>
              </a:rPr>
              <a:t>: 0.785  ,   </a:t>
            </a:r>
            <a:r>
              <a:rPr lang="en-GB" sz="2000" dirty="0">
                <a:solidFill>
                  <a:schemeClr val="tx1"/>
                </a:solidFill>
              </a:rPr>
              <a:t>Test accuracy: </a:t>
            </a:r>
            <a:r>
              <a:rPr lang="en-GB" sz="2000" dirty="0">
                <a:solidFill>
                  <a:srgbClr val="002060"/>
                </a:solidFill>
              </a:rPr>
              <a:t>0.710</a:t>
            </a:r>
            <a:endParaRPr lang="en-GB" sz="2400" dirty="0">
              <a:solidFill>
                <a:srgbClr val="002060"/>
              </a:solidFill>
            </a:endParaRPr>
          </a:p>
          <a:p>
            <a:pPr marL="0" indent="0">
              <a:buNone/>
            </a:pPr>
            <a:endParaRPr lang="en-GB" sz="2000" dirty="0">
              <a:solidFill>
                <a:srgbClr val="002060"/>
              </a:solidFill>
            </a:endParaRPr>
          </a:p>
          <a:p>
            <a:r>
              <a:rPr lang="en-GB" dirty="0"/>
              <a:t> </a:t>
            </a:r>
          </a:p>
        </p:txBody>
      </p:sp>
      <p:pic>
        <p:nvPicPr>
          <p:cNvPr id="4099" name="Picture 3">
            <a:extLst>
              <a:ext uri="{FF2B5EF4-FFF2-40B4-BE49-F238E27FC236}">
                <a16:creationId xmlns:a16="http://schemas.microsoft.com/office/drawing/2014/main" id="{84F5B1A1-0767-4E76-A27C-7E39041441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1874" y="1435315"/>
            <a:ext cx="4793479" cy="4591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" name="Picture 5">
            <a:extLst>
              <a:ext uri="{FF2B5EF4-FFF2-40B4-BE49-F238E27FC236}">
                <a16:creationId xmlns:a16="http://schemas.microsoft.com/office/drawing/2014/main" id="{75B7DE5D-A7F1-47F0-9D56-BD49016B5C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360" y="2397340"/>
            <a:ext cx="3912092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89457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D70CB7-E3A8-4AC0-8526-44BCBFCCF3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841" y="286603"/>
            <a:ext cx="10853839" cy="565653"/>
          </a:xfrm>
        </p:spPr>
        <p:txBody>
          <a:bodyPr>
            <a:normAutofit/>
          </a:bodyPr>
          <a:lstStyle/>
          <a:p>
            <a:r>
              <a:rPr lang="en-GB" sz="2400" b="1" dirty="0">
                <a:solidFill>
                  <a:schemeClr val="accent3"/>
                </a:solidFill>
              </a:rPr>
              <a:t>1000 images after augmentation (800image(train))</a:t>
            </a:r>
            <a:endParaRPr lang="en-GB" sz="2400" dirty="0">
              <a:solidFill>
                <a:schemeClr val="accent3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970ED3-6CFF-470A-9EDF-0F457BBB8B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042" y="994300"/>
            <a:ext cx="11825056" cy="5228947"/>
          </a:xfrm>
        </p:spPr>
        <p:txBody>
          <a:bodyPr/>
          <a:lstStyle/>
          <a:p>
            <a:r>
              <a:rPr lang="en-GB" sz="2000" dirty="0">
                <a:solidFill>
                  <a:schemeClr val="tx1"/>
                </a:solidFill>
              </a:rPr>
              <a:t>Validation accuracy</a:t>
            </a:r>
            <a:r>
              <a:rPr lang="en-GB" sz="2000" dirty="0">
                <a:solidFill>
                  <a:srgbClr val="002060"/>
                </a:solidFill>
              </a:rPr>
              <a:t>: 0.975 ,</a:t>
            </a:r>
            <a:r>
              <a:rPr lang="en-GB" sz="2000" dirty="0">
                <a:solidFill>
                  <a:schemeClr val="tx1"/>
                </a:solidFill>
              </a:rPr>
              <a:t> Test accuracy:</a:t>
            </a:r>
            <a:r>
              <a:rPr lang="en-GB" sz="2000" dirty="0">
                <a:solidFill>
                  <a:srgbClr val="002060"/>
                </a:solidFill>
              </a:rPr>
              <a:t>0.890</a:t>
            </a:r>
          </a:p>
          <a:p>
            <a:endParaRPr lang="en-GB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96F19CEE-62BF-4FA1-A316-C8276F5B0E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9586" y="1417561"/>
            <a:ext cx="4600575" cy="4591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42F11050-B705-4176-977E-5CDD0CFAC8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2844" y="2095500"/>
            <a:ext cx="3709572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94373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96D15-521A-4DD9-9AE2-A5A27610FF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7868" y="286604"/>
            <a:ext cx="2725445" cy="610042"/>
          </a:xfrm>
        </p:spPr>
        <p:txBody>
          <a:bodyPr>
            <a:normAutofit fontScale="90000"/>
          </a:bodyPr>
          <a:lstStyle/>
          <a:p>
            <a:r>
              <a:rPr lang="en-GB" sz="3200" b="1" dirty="0">
                <a:solidFill>
                  <a:schemeClr val="accent3"/>
                </a:solidFill>
              </a:rPr>
              <a:t>2000 images</a:t>
            </a:r>
            <a:endParaRPr lang="en-GB" sz="3200" dirty="0">
              <a:solidFill>
                <a:schemeClr val="accent3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7A63E7-5208-4B0F-8EAC-0E1D9200FD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0919" y="1012054"/>
            <a:ext cx="11611993" cy="5237825"/>
          </a:xfrm>
        </p:spPr>
        <p:txBody>
          <a:bodyPr/>
          <a:lstStyle/>
          <a:p>
            <a:r>
              <a:rPr lang="en-GB" sz="1800" dirty="0">
                <a:solidFill>
                  <a:schemeClr val="tx1"/>
                </a:solidFill>
              </a:rPr>
              <a:t>Validation accuracy</a:t>
            </a:r>
            <a:r>
              <a:rPr lang="en-GB" sz="1800" dirty="0">
                <a:solidFill>
                  <a:srgbClr val="002060"/>
                </a:solidFill>
              </a:rPr>
              <a:t>: 0.9725 ,</a:t>
            </a:r>
            <a:r>
              <a:rPr lang="en-GB" sz="1800" dirty="0">
                <a:solidFill>
                  <a:schemeClr val="tx1"/>
                </a:solidFill>
              </a:rPr>
              <a:t> Test accuracy:</a:t>
            </a:r>
            <a:r>
              <a:rPr lang="en-GB" sz="1800" dirty="0">
                <a:solidFill>
                  <a:srgbClr val="002060"/>
                </a:solidFill>
              </a:rPr>
              <a:t>0.805</a:t>
            </a:r>
          </a:p>
          <a:p>
            <a:endParaRPr lang="en-GB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25EA6088-073D-4738-A899-8A303BDE62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8568" y="1335441"/>
            <a:ext cx="5001180" cy="4591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6E41CF29-2018-4619-91D9-9433F28BBF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2566" y="2017635"/>
            <a:ext cx="3676002" cy="2822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92321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BF7F1-ED29-47F6-B635-6C3172E1F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698" y="286603"/>
            <a:ext cx="3036162" cy="702305"/>
          </a:xfrm>
        </p:spPr>
        <p:txBody>
          <a:bodyPr>
            <a:normAutofit/>
          </a:bodyPr>
          <a:lstStyle/>
          <a:p>
            <a:r>
              <a:rPr lang="en-GB" sz="3200" b="1" dirty="0">
                <a:solidFill>
                  <a:schemeClr val="accent3"/>
                </a:solidFill>
              </a:rPr>
              <a:t>Inception_V3</a:t>
            </a:r>
            <a:endParaRPr lang="en-GB" sz="3200" dirty="0">
              <a:solidFill>
                <a:schemeClr val="accent3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DAD2F8-2DDE-4933-BCC9-A787A4D13F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9697" y="1180730"/>
            <a:ext cx="11434439" cy="5104659"/>
          </a:xfrm>
        </p:spPr>
        <p:txBody>
          <a:bodyPr/>
          <a:lstStyle/>
          <a:p>
            <a:r>
              <a:rPr lang="en-GB" sz="2000" dirty="0">
                <a:solidFill>
                  <a:srgbClr val="002060"/>
                </a:solidFill>
              </a:rPr>
              <a:t>First : 1000 image.</a:t>
            </a:r>
          </a:p>
          <a:p>
            <a:endParaRPr lang="en-GB" sz="2000" dirty="0">
              <a:solidFill>
                <a:schemeClr val="tx1"/>
              </a:solidFill>
            </a:endParaRPr>
          </a:p>
          <a:p>
            <a:r>
              <a:rPr lang="en-GB" sz="2000" dirty="0">
                <a:solidFill>
                  <a:schemeClr val="tx1"/>
                </a:solidFill>
              </a:rPr>
              <a:t>Validation accuracy</a:t>
            </a:r>
            <a:r>
              <a:rPr lang="en-GB" sz="2000" dirty="0">
                <a:solidFill>
                  <a:srgbClr val="002060"/>
                </a:solidFill>
              </a:rPr>
              <a:t>: 0.81 ,</a:t>
            </a:r>
            <a:r>
              <a:rPr lang="en-GB" sz="2000" dirty="0">
                <a:solidFill>
                  <a:schemeClr val="tx1"/>
                </a:solidFill>
              </a:rPr>
              <a:t> Test accuracy:</a:t>
            </a:r>
            <a:r>
              <a:rPr lang="en-GB" sz="2000" dirty="0">
                <a:solidFill>
                  <a:srgbClr val="002060"/>
                </a:solidFill>
              </a:rPr>
              <a:t>0.645</a:t>
            </a:r>
          </a:p>
          <a:p>
            <a:endParaRPr lang="en-GB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4DA5B6F0-9241-4F77-8A73-CF2260E695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9173" y="1437534"/>
            <a:ext cx="4962617" cy="4591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0ECF0D46-CD62-4FE2-8BC2-615B3E157F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6109" y="3205209"/>
            <a:ext cx="3789471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16158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D662F2-AD17-4757-ACE0-4DF4051B7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186" y="286604"/>
            <a:ext cx="8868793" cy="556776"/>
          </a:xfrm>
        </p:spPr>
        <p:txBody>
          <a:bodyPr>
            <a:noAutofit/>
          </a:bodyPr>
          <a:lstStyle/>
          <a:p>
            <a:r>
              <a:rPr lang="en-GB" sz="2400" b="1" dirty="0">
                <a:solidFill>
                  <a:schemeClr val="accent3"/>
                </a:solidFill>
              </a:rPr>
              <a:t>1000 images after augmentation (800image(train))</a:t>
            </a:r>
            <a:endParaRPr lang="en-GB" sz="2400" dirty="0">
              <a:solidFill>
                <a:schemeClr val="accent3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DEB963-82D0-44A0-9DB2-786A6ACA1A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1841" y="1189609"/>
            <a:ext cx="11727402" cy="4679484"/>
          </a:xfrm>
        </p:spPr>
        <p:txBody>
          <a:bodyPr/>
          <a:lstStyle/>
          <a:p>
            <a:r>
              <a:rPr lang="en-GB" sz="1800" dirty="0">
                <a:solidFill>
                  <a:schemeClr val="tx1"/>
                </a:solidFill>
              </a:rPr>
              <a:t>Validation accuracy</a:t>
            </a:r>
            <a:r>
              <a:rPr lang="en-GB" sz="1800" dirty="0">
                <a:solidFill>
                  <a:srgbClr val="002060"/>
                </a:solidFill>
              </a:rPr>
              <a:t>: 0.935 ,</a:t>
            </a:r>
            <a:r>
              <a:rPr lang="en-GB" sz="1800" dirty="0">
                <a:solidFill>
                  <a:schemeClr val="tx1"/>
                </a:solidFill>
              </a:rPr>
              <a:t> Test accuracy:</a:t>
            </a:r>
            <a:r>
              <a:rPr lang="en-GB" sz="1800" dirty="0">
                <a:solidFill>
                  <a:srgbClr val="002060"/>
                </a:solidFill>
              </a:rPr>
              <a:t>0.93</a:t>
            </a:r>
          </a:p>
          <a:p>
            <a:endParaRPr lang="en-GB" dirty="0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0DA43118-E2C9-482D-9322-252F180671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2321" y="1506337"/>
            <a:ext cx="4610100" cy="4591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A5BD48DC-8E75-48DF-9174-BDC00096A5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838" y="2095499"/>
            <a:ext cx="3656306" cy="2831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4225697"/>
      </p:ext>
    </p:extLst>
  </p:cSld>
  <p:clrMapOvr>
    <a:masterClrMapping/>
  </p:clrMapOvr>
</p:sld>
</file>

<file path=ppt/theme/theme1.xml><?xml version="1.0" encoding="utf-8"?>
<a:theme xmlns:a="http://schemas.openxmlformats.org/drawingml/2006/main" name="1_RetrospectVTI">
  <a:themeElements>
    <a:clrScheme name="Custom 37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9BA8B7"/>
      </a:accent1>
      <a:accent2>
        <a:srgbClr val="E6A02E"/>
      </a:accent2>
      <a:accent3>
        <a:srgbClr val="BF6A3B"/>
      </a:accent3>
      <a:accent4>
        <a:srgbClr val="92987A"/>
      </a:accent4>
      <a:accent5>
        <a:srgbClr val="857659"/>
      </a:accent5>
      <a:accent6>
        <a:srgbClr val="A0988C"/>
      </a:accent6>
      <a:hlink>
        <a:srgbClr val="00B0F0"/>
      </a:hlink>
      <a:folHlink>
        <a:srgbClr val="738F97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WO.pptx" id="{769520F8-BFE5-4C8C-A7AA-375C025A91CE}" vid="{AEAFD717-D3C8-4034-8F7E-D5220B0CCEB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{4D1739DE-0A90-414B-BE64-F38D8E594B14}tf56160789_win32</Template>
  <TotalTime>1305</TotalTime>
  <Words>552</Words>
  <Application>Microsoft Office PowerPoint</Application>
  <PresentationFormat>Widescreen</PresentationFormat>
  <Paragraphs>110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Arial</vt:lpstr>
      <vt:lpstr>Bookman Old Style</vt:lpstr>
      <vt:lpstr>Calibri</vt:lpstr>
      <vt:lpstr>Courier New</vt:lpstr>
      <vt:lpstr>Franklin Gothic Book</vt:lpstr>
      <vt:lpstr>1_RetrospectVTI</vt:lpstr>
      <vt:lpstr>      (mammogram)</vt:lpstr>
      <vt:lpstr>Densenet201</vt:lpstr>
      <vt:lpstr>1000 images after augmentation (800image(train))</vt:lpstr>
      <vt:lpstr>2000 images</vt:lpstr>
      <vt:lpstr>Vgg16</vt:lpstr>
      <vt:lpstr>1000 images after augmentation (800image(train))</vt:lpstr>
      <vt:lpstr>2000 images</vt:lpstr>
      <vt:lpstr>Inception_V3</vt:lpstr>
      <vt:lpstr>1000 images after augmentation (800image(train))</vt:lpstr>
      <vt:lpstr>2000 images</vt:lpstr>
      <vt:lpstr>problem</vt:lpstr>
      <vt:lpstr>Preprocessing images</vt:lpstr>
      <vt:lpstr>With black batches ( 1000 images) Densenet201</vt:lpstr>
      <vt:lpstr>Preprocessing images</vt:lpstr>
      <vt:lpstr>Densenet201</vt:lpstr>
      <vt:lpstr>Preprocessing remove labels</vt:lpstr>
      <vt:lpstr>Vgg16</vt:lpstr>
      <vt:lpstr>Images after filteration  </vt:lpstr>
      <vt:lpstr>Densenet201(After filteration) 1000 image.</vt:lpstr>
      <vt:lpstr>Inception_V3(After filteration) 1000 image.</vt:lpstr>
      <vt:lpstr>Vgg16(After filteration) 1000 image.</vt:lpstr>
      <vt:lpstr>ResNet50(After filteration) 1000 image.</vt:lpstr>
      <vt:lpstr>vgg19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    (mammogram)</dc:title>
  <dc:creator>eyad ahmed</dc:creator>
  <cp:lastModifiedBy> </cp:lastModifiedBy>
  <cp:revision>22</cp:revision>
  <dcterms:created xsi:type="dcterms:W3CDTF">2022-02-18T11:31:08Z</dcterms:created>
  <dcterms:modified xsi:type="dcterms:W3CDTF">2022-04-03T14:21:24Z</dcterms:modified>
</cp:coreProperties>
</file>